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8" r:id="rId2"/>
    <p:sldId id="256" r:id="rId3"/>
    <p:sldId id="257" r:id="rId4"/>
    <p:sldId id="258" r:id="rId5"/>
    <p:sldId id="269" r:id="rId6"/>
    <p:sldId id="270" r:id="rId7"/>
    <p:sldId id="271" r:id="rId8"/>
    <p:sldId id="272" r:id="rId9"/>
    <p:sldId id="275" r:id="rId10"/>
    <p:sldId id="283" r:id="rId11"/>
    <p:sldId id="284" r:id="rId12"/>
    <p:sldId id="285" r:id="rId13"/>
    <p:sldId id="286" r:id="rId14"/>
    <p:sldId id="287" r:id="rId15"/>
    <p:sldId id="288" r:id="rId16"/>
    <p:sldId id="293" r:id="rId17"/>
    <p:sldId id="294" r:id="rId18"/>
    <p:sldId id="295" r:id="rId19"/>
    <p:sldId id="298" r:id="rId20"/>
    <p:sldId id="296" r:id="rId21"/>
    <p:sldId id="297" r:id="rId22"/>
    <p:sldId id="259" r:id="rId23"/>
    <p:sldId id="260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2" r:id="rId32"/>
    <p:sldId id="281" r:id="rId33"/>
    <p:sldId id="291" r:id="rId34"/>
    <p:sldId id="292" r:id="rId35"/>
    <p:sldId id="261" r:id="rId36"/>
    <p:sldId id="289" r:id="rId37"/>
    <p:sldId id="262" r:id="rId38"/>
    <p:sldId id="263" r:id="rId39"/>
    <p:sldId id="264" r:id="rId40"/>
    <p:sldId id="290" r:id="rId41"/>
    <p:sldId id="265" r:id="rId42"/>
    <p:sldId id="266" r:id="rId43"/>
    <p:sldId id="26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/>
  </p:normalViewPr>
  <p:slideViewPr>
    <p:cSldViewPr>
      <p:cViewPr varScale="1">
        <p:scale>
          <a:sx n="92" d="100"/>
          <a:sy n="92" d="100"/>
        </p:scale>
        <p:origin x="11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6D28B-71F1-4BDD-8C0E-5F46FF0080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50452-5728-407A-82E0-167D302B8A8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i="0" dirty="0" smtClean="0"/>
            <a:t>Электронная форма учебника по структуре, содержанию и художественному оформлению  соответствует печатной форме учебника, а также содержит электронный контент.</a:t>
          </a:r>
          <a:endParaRPr lang="ru-RU" i="0" dirty="0"/>
        </a:p>
      </dgm:t>
    </dgm:pt>
    <dgm:pt modelId="{D20B9870-7F25-4882-A413-2F971D7DB09A}" type="parTrans" cxnId="{4632F8AF-78BD-4004-AD70-439B28DD3B23}">
      <dgm:prSet/>
      <dgm:spPr/>
      <dgm:t>
        <a:bodyPr/>
        <a:lstStyle/>
        <a:p>
          <a:endParaRPr lang="ru-RU"/>
        </a:p>
      </dgm:t>
    </dgm:pt>
    <dgm:pt modelId="{FD5D8CA7-64D3-4137-AA6E-57AD7C99DAA6}" type="sibTrans" cxnId="{4632F8AF-78BD-4004-AD70-439B28DD3B23}">
      <dgm:prSet/>
      <dgm:spPr/>
      <dgm:t>
        <a:bodyPr/>
        <a:lstStyle/>
        <a:p>
          <a:endParaRPr lang="ru-RU"/>
        </a:p>
      </dgm:t>
    </dgm:pt>
    <dgm:pt modelId="{A8AAD9A5-29E0-42F9-8039-BE1EA69E262F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endParaRPr lang="ru-RU" sz="1800" dirty="0">
            <a:solidFill>
              <a:schemeClr val="bg1"/>
            </a:solidFill>
          </a:endParaRPr>
        </a:p>
      </dgm:t>
    </dgm:pt>
    <dgm:pt modelId="{497CFF51-E844-43EC-8BDF-A3B3074D41F5}" type="parTrans" cxnId="{C6347BFD-F436-46E8-B70A-E17DB0D964DA}">
      <dgm:prSet/>
      <dgm:spPr/>
      <dgm:t>
        <a:bodyPr/>
        <a:lstStyle/>
        <a:p>
          <a:endParaRPr lang="ru-RU"/>
        </a:p>
      </dgm:t>
    </dgm:pt>
    <dgm:pt modelId="{98538D26-C4B3-449E-B257-18BF9BDE8F5F}" type="sibTrans" cxnId="{C6347BFD-F436-46E8-B70A-E17DB0D964DA}">
      <dgm:prSet/>
      <dgm:spPr/>
      <dgm:t>
        <a:bodyPr/>
        <a:lstStyle/>
        <a:p>
          <a:endParaRPr lang="ru-RU"/>
        </a:p>
      </dgm:t>
    </dgm:pt>
    <dgm:pt modelId="{0312631E-283A-475C-A165-0CE3AF2F957E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r>
            <a:rPr lang="ru-RU" sz="1800" b="1" i="1" dirty="0" smtClean="0">
              <a:solidFill>
                <a:schemeClr val="bg1"/>
              </a:solidFill>
            </a:rPr>
            <a:t>учебник в электронной форме ... функционирует  на устройствах пользователей  без подключения к сети  Интернет  (за исключением внешних ссылок)</a:t>
          </a:r>
          <a:endParaRPr lang="ru-RU" sz="1800" dirty="0">
            <a:solidFill>
              <a:schemeClr val="bg1"/>
            </a:solidFill>
          </a:endParaRPr>
        </a:p>
      </dgm:t>
    </dgm:pt>
    <dgm:pt modelId="{5C08FE1E-C4F1-4C44-BEB1-10CBCB886466}" type="parTrans" cxnId="{FD6C1E19-9D92-4108-A5C9-F8144B9D227D}">
      <dgm:prSet/>
      <dgm:spPr/>
      <dgm:t>
        <a:bodyPr/>
        <a:lstStyle/>
        <a:p>
          <a:endParaRPr lang="ru-RU"/>
        </a:p>
      </dgm:t>
    </dgm:pt>
    <dgm:pt modelId="{A23F1AB1-D49C-4CF2-AE23-EA1CE07D74C8}" type="sibTrans" cxnId="{FD6C1E19-9D92-4108-A5C9-F8144B9D227D}">
      <dgm:prSet/>
      <dgm:spPr/>
      <dgm:t>
        <a:bodyPr/>
        <a:lstStyle/>
        <a:p>
          <a:endParaRPr lang="ru-RU"/>
        </a:p>
      </dgm:t>
    </dgm:pt>
    <dgm:pt modelId="{E7E4E0D6-AFE4-4D6E-AD7E-48C1E1CF0D9A}">
      <dgm:prSet/>
      <dgm:spPr>
        <a:noFill/>
      </dgm:spPr>
      <dgm:t>
        <a:bodyPr/>
        <a:lstStyle/>
        <a:p>
          <a:pPr rtl="0"/>
          <a:endParaRPr lang="ru-RU" i="1" dirty="0"/>
        </a:p>
      </dgm:t>
    </dgm:pt>
    <dgm:pt modelId="{F0DB301B-AD6C-4BCB-80F3-E3D93667BD51}" type="sibTrans" cxnId="{D816BE76-E8F7-4A03-9359-D47AB0F7820B}">
      <dgm:prSet/>
      <dgm:spPr/>
      <dgm:t>
        <a:bodyPr/>
        <a:lstStyle/>
        <a:p>
          <a:endParaRPr lang="ru-RU"/>
        </a:p>
      </dgm:t>
    </dgm:pt>
    <dgm:pt modelId="{901E4FDD-3625-4C81-8B9B-A770345C6986}" type="parTrans" cxnId="{D816BE76-E8F7-4A03-9359-D47AB0F7820B}">
      <dgm:prSet/>
      <dgm:spPr/>
      <dgm:t>
        <a:bodyPr/>
        <a:lstStyle/>
        <a:p>
          <a:endParaRPr lang="ru-RU"/>
        </a:p>
      </dgm:t>
    </dgm:pt>
    <dgm:pt modelId="{21B01AE0-00A2-42A8-A5D4-DCD9ED77728B}" type="pres">
      <dgm:prSet presAssocID="{FEF6D28B-71F1-4BDD-8C0E-5F46FF0080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D51222-4251-40E9-B87A-0D541CD5E7FD}" type="pres">
      <dgm:prSet presAssocID="{DA550452-5728-407A-82E0-167D302B8A86}" presName="linNode" presStyleCnt="0"/>
      <dgm:spPr/>
    </dgm:pt>
    <dgm:pt modelId="{881C0C4D-FC6B-4E66-9080-5FFFFF8DD65B}" type="pres">
      <dgm:prSet presAssocID="{DA550452-5728-407A-82E0-167D302B8A86}" presName="parentText" presStyleLbl="node1" presStyleIdx="0" presStyleCnt="2" custScaleY="2177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27EF5-5429-4005-84A7-33F232D9B2C0}" type="pres">
      <dgm:prSet presAssocID="{FD5D8CA7-64D3-4137-AA6E-57AD7C99DAA6}" presName="sp" presStyleCnt="0"/>
      <dgm:spPr/>
    </dgm:pt>
    <dgm:pt modelId="{714A54B0-2EDD-49D9-9509-95B9FB2D44AA}" type="pres">
      <dgm:prSet presAssocID="{E7E4E0D6-AFE4-4D6E-AD7E-48C1E1CF0D9A}" presName="linNode" presStyleCnt="0"/>
      <dgm:spPr/>
    </dgm:pt>
    <dgm:pt modelId="{0D92F48A-E00F-48BD-AEC3-21042FF65009}" type="pres">
      <dgm:prSet presAssocID="{E7E4E0D6-AFE4-4D6E-AD7E-48C1E1CF0D9A}" presName="parentText" presStyleLbl="node1" presStyleIdx="1" presStyleCnt="2" custLinFactNeighborX="-76" custLinFactNeighborY="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3167F-A359-4FA5-B18D-48B926C8E836}" type="pres">
      <dgm:prSet presAssocID="{E7E4E0D6-AFE4-4D6E-AD7E-48C1E1CF0D9A}" presName="descendantText" presStyleLbl="alignAccFollowNode1" presStyleIdx="0" presStyleCnt="1" custScaleY="200512" custLinFactNeighborX="3279" custLinFactNeighborY="-47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5F9F4-F7DC-4741-AA1F-81A473052EC6}" type="presOf" srcId="{E7E4E0D6-AFE4-4D6E-AD7E-48C1E1CF0D9A}" destId="{0D92F48A-E00F-48BD-AEC3-21042FF65009}" srcOrd="0" destOrd="0" presId="urn:microsoft.com/office/officeart/2005/8/layout/vList5"/>
    <dgm:cxn modelId="{D816BE76-E8F7-4A03-9359-D47AB0F7820B}" srcId="{FEF6D28B-71F1-4BDD-8C0E-5F46FF008081}" destId="{E7E4E0D6-AFE4-4D6E-AD7E-48C1E1CF0D9A}" srcOrd="1" destOrd="0" parTransId="{901E4FDD-3625-4C81-8B9B-A770345C6986}" sibTransId="{F0DB301B-AD6C-4BCB-80F3-E3D93667BD51}"/>
    <dgm:cxn modelId="{BB516707-A383-4BDB-BB7E-B8E85E503F38}" type="presOf" srcId="{A8AAD9A5-29E0-42F9-8039-BE1EA69E262F}" destId="{8453167F-A359-4FA5-B18D-48B926C8E836}" srcOrd="0" destOrd="0" presId="urn:microsoft.com/office/officeart/2005/8/layout/vList5"/>
    <dgm:cxn modelId="{FD6C1E19-9D92-4108-A5C9-F8144B9D227D}" srcId="{E7E4E0D6-AFE4-4D6E-AD7E-48C1E1CF0D9A}" destId="{0312631E-283A-475C-A165-0CE3AF2F957E}" srcOrd="1" destOrd="0" parTransId="{5C08FE1E-C4F1-4C44-BEB1-10CBCB886466}" sibTransId="{A23F1AB1-D49C-4CF2-AE23-EA1CE07D74C8}"/>
    <dgm:cxn modelId="{3CAD44C1-CCFD-4BC6-80FA-6F3A9B11304D}" type="presOf" srcId="{FEF6D28B-71F1-4BDD-8C0E-5F46FF008081}" destId="{21B01AE0-00A2-42A8-A5D4-DCD9ED77728B}" srcOrd="0" destOrd="0" presId="urn:microsoft.com/office/officeart/2005/8/layout/vList5"/>
    <dgm:cxn modelId="{4632F8AF-78BD-4004-AD70-439B28DD3B23}" srcId="{FEF6D28B-71F1-4BDD-8C0E-5F46FF008081}" destId="{DA550452-5728-407A-82E0-167D302B8A86}" srcOrd="0" destOrd="0" parTransId="{D20B9870-7F25-4882-A413-2F971D7DB09A}" sibTransId="{FD5D8CA7-64D3-4137-AA6E-57AD7C99DAA6}"/>
    <dgm:cxn modelId="{44F191E9-523D-45B4-B32F-E43219964987}" type="presOf" srcId="{0312631E-283A-475C-A165-0CE3AF2F957E}" destId="{8453167F-A359-4FA5-B18D-48B926C8E836}" srcOrd="0" destOrd="1" presId="urn:microsoft.com/office/officeart/2005/8/layout/vList5"/>
    <dgm:cxn modelId="{631A2290-691C-4D72-BD9B-4BAE7F93BAA2}" type="presOf" srcId="{DA550452-5728-407A-82E0-167D302B8A86}" destId="{881C0C4D-FC6B-4E66-9080-5FFFFF8DD65B}" srcOrd="0" destOrd="0" presId="urn:microsoft.com/office/officeart/2005/8/layout/vList5"/>
    <dgm:cxn modelId="{C6347BFD-F436-46E8-B70A-E17DB0D964DA}" srcId="{E7E4E0D6-AFE4-4D6E-AD7E-48C1E1CF0D9A}" destId="{A8AAD9A5-29E0-42F9-8039-BE1EA69E262F}" srcOrd="0" destOrd="0" parTransId="{497CFF51-E844-43EC-8BDF-A3B3074D41F5}" sibTransId="{98538D26-C4B3-449E-B257-18BF9BDE8F5F}"/>
    <dgm:cxn modelId="{C36E0792-E5B7-432B-8EE4-CC7715EACE30}" type="presParOf" srcId="{21B01AE0-00A2-42A8-A5D4-DCD9ED77728B}" destId="{6DD51222-4251-40E9-B87A-0D541CD5E7FD}" srcOrd="0" destOrd="0" presId="urn:microsoft.com/office/officeart/2005/8/layout/vList5"/>
    <dgm:cxn modelId="{08AECF80-E26F-4E53-AF38-BE9C0CB414E3}" type="presParOf" srcId="{6DD51222-4251-40E9-B87A-0D541CD5E7FD}" destId="{881C0C4D-FC6B-4E66-9080-5FFFFF8DD65B}" srcOrd="0" destOrd="0" presId="urn:microsoft.com/office/officeart/2005/8/layout/vList5"/>
    <dgm:cxn modelId="{FCA209DA-FF10-44C7-9DD5-D1213B62C27F}" type="presParOf" srcId="{21B01AE0-00A2-42A8-A5D4-DCD9ED77728B}" destId="{9A027EF5-5429-4005-84A7-33F232D9B2C0}" srcOrd="1" destOrd="0" presId="urn:microsoft.com/office/officeart/2005/8/layout/vList5"/>
    <dgm:cxn modelId="{35AA38BC-7585-4EF0-9D7D-5C7D059C5194}" type="presParOf" srcId="{21B01AE0-00A2-42A8-A5D4-DCD9ED77728B}" destId="{714A54B0-2EDD-49D9-9509-95B9FB2D44AA}" srcOrd="2" destOrd="0" presId="urn:microsoft.com/office/officeart/2005/8/layout/vList5"/>
    <dgm:cxn modelId="{8DF51373-97B1-40F8-BC7A-9FC02FF2ED6D}" type="presParOf" srcId="{714A54B0-2EDD-49D9-9509-95B9FB2D44AA}" destId="{0D92F48A-E00F-48BD-AEC3-21042FF65009}" srcOrd="0" destOrd="0" presId="urn:microsoft.com/office/officeart/2005/8/layout/vList5"/>
    <dgm:cxn modelId="{58D29060-E91D-4895-A7B8-29B8AF01E6D7}" type="presParOf" srcId="{714A54B0-2EDD-49D9-9509-95B9FB2D44AA}" destId="{8453167F-A359-4FA5-B18D-48B926C8E8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C0C4D-FC6B-4E66-9080-5FFFFF8DD65B}">
      <dsp:nvSpPr>
        <dsp:cNvPr id="0" name=""/>
        <dsp:cNvSpPr/>
      </dsp:nvSpPr>
      <dsp:spPr>
        <a:xfrm>
          <a:off x="4078" y="2669"/>
          <a:ext cx="3004117" cy="300332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Электронная форма учебника по структуре, содержанию и художественному оформлению  соответствует печатной форме учебника, а также содержит электронный контент.</a:t>
          </a:r>
          <a:endParaRPr lang="ru-RU" sz="2000" i="0" kern="1200" dirty="0"/>
        </a:p>
      </dsp:txBody>
      <dsp:txXfrm>
        <a:off x="150688" y="149279"/>
        <a:ext cx="2710897" cy="2710102"/>
      </dsp:txXfrm>
    </dsp:sp>
    <dsp:sp modelId="{8453167F-A359-4FA5-B18D-48B926C8E836}">
      <dsp:nvSpPr>
        <dsp:cNvPr id="0" name=""/>
        <dsp:cNvSpPr/>
      </dsp:nvSpPr>
      <dsp:spPr>
        <a:xfrm rot="5400000">
          <a:off x="4576242" y="987797"/>
          <a:ext cx="2212717" cy="5340653"/>
        </a:xfrm>
        <a:prstGeom prst="round2Same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/>
              </a:solidFill>
            </a:rPr>
            <a:t>учебник в электронной форме ... функционирует  на устройствах пользователей  без подключения к сети  Интернет  (за исключением внешних ссылок)</a:t>
          </a:r>
          <a:endParaRPr lang="ru-RU" sz="1800" kern="1200" dirty="0">
            <a:solidFill>
              <a:schemeClr val="bg1"/>
            </a:solidFill>
          </a:endParaRPr>
        </a:p>
      </dsp:txBody>
      <dsp:txXfrm rot="-5400000">
        <a:off x="3012274" y="2659781"/>
        <a:ext cx="5232637" cy="1996685"/>
      </dsp:txXfrm>
    </dsp:sp>
    <dsp:sp modelId="{0D92F48A-E00F-48BD-AEC3-21042FF65009}">
      <dsp:nvSpPr>
        <dsp:cNvPr id="0" name=""/>
        <dsp:cNvSpPr/>
      </dsp:nvSpPr>
      <dsp:spPr>
        <a:xfrm>
          <a:off x="19" y="3495212"/>
          <a:ext cx="3004117" cy="137941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/>
        </a:p>
      </dsp:txBody>
      <dsp:txXfrm>
        <a:off x="67357" y="3562550"/>
        <a:ext cx="2869441" cy="1244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F2E1C-4D36-40AF-86FE-BD0923D8B5B3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AC37E-97A3-4AB8-9860-68CEBD8E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6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AFC97-7DD2-4F6D-813C-65B1CE601852}" type="slidenum">
              <a:rPr lang="ru-RU" smtClean="0">
                <a:latin typeface="Arial" pitchFamily="34" charset="0"/>
              </a:rPr>
              <a:pPr>
                <a:defRPr/>
              </a:pPr>
              <a:t>10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584EDF-7D71-43AC-BC8B-C46A1351A51C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4813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177604-4681-42D7-A709-07E8CEC8C94F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481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DAE8C3E2-4A89-4308-87D4-C9D37B75001C}" type="slidenum">
              <a:rPr lang="ru-RU" sz="1200"/>
              <a:pPr algn="r" defTabSz="920750"/>
              <a:t>10</a:t>
            </a:fld>
            <a:endParaRPr lang="ru-RU" sz="1200"/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 lIns="92135" tIns="46067" rIns="92135" bIns="46067"/>
          <a:lstStyle/>
          <a:p>
            <a:pPr eaLnBrk="1" hangingPunct="1"/>
            <a:r>
              <a:rPr lang="en-US" smtClean="0">
                <a:latin typeface="Arial" pitchFamily="34" charset="0"/>
              </a:rPr>
              <a:t>39=5-10</a:t>
            </a: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62603-C8B3-4187-8327-5D2CD23E9DAB}" type="slidenum">
              <a:rPr lang="ru-RU" smtClean="0">
                <a:latin typeface="Arial" pitchFamily="34" charset="0"/>
              </a:rPr>
              <a:pPr>
                <a:defRPr/>
              </a:pPr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FC1938-5798-42CC-93B0-7DC72F9153A1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5427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2BA0D2-13C9-4FBF-83E2-8279CC3728E6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D08830B3-6B86-4886-9997-E06DD83B8295}" type="slidenum">
              <a:rPr lang="ru-RU" sz="1200"/>
              <a:pPr algn="r" defTabSz="920750"/>
              <a:t>12</a:t>
            </a:fld>
            <a:endParaRPr lang="ru-RU" sz="1200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39=5-10</a:t>
            </a: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1E07C-7CE1-40F5-A5E2-BA4FAB5CC8D2}" type="slidenum">
              <a:rPr lang="ru-RU" smtClean="0">
                <a:latin typeface="Arial" pitchFamily="34" charset="0"/>
              </a:rPr>
              <a:pPr>
                <a:defRPr/>
              </a:pPr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CE2CCE-AA25-4744-A277-DA6B83435E75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4301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DDAA1E-8484-4CE0-B3F2-F65496AC9831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430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C57676FA-8B9B-4F7A-8E56-23C49F0AE571}" type="slidenum">
              <a:rPr lang="ru-RU" sz="1200"/>
              <a:pPr algn="r" defTabSz="920750"/>
              <a:t>13</a:t>
            </a:fld>
            <a:endParaRPr lang="ru-RU" sz="120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 lIns="92135" tIns="46067" rIns="92135" bIns="46067"/>
          <a:lstStyle/>
          <a:p>
            <a:pPr eaLnBrk="1" hangingPunct="1"/>
            <a:r>
              <a:rPr lang="en-US" smtClean="0">
                <a:latin typeface="Arial" pitchFamily="34" charset="0"/>
              </a:rPr>
              <a:t>39=5-10</a:t>
            </a: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8EEAC1-030B-48F7-9206-E9AC185A0F72}" type="slidenum">
              <a:rPr lang="ru-RU" smtClean="0">
                <a:latin typeface="Arial" pitchFamily="34" charset="0"/>
              </a:rPr>
              <a:pPr>
                <a:defRPr/>
              </a:pPr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25DFB9-0C82-4BA0-A54D-E237067D5F1C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553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8B0182-C59D-4C44-8A81-BB786BB15808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553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8CF567CF-A821-4007-8BC6-06E4D29D1D3B}" type="slidenum">
              <a:rPr lang="ru-RU" sz="1200"/>
              <a:pPr algn="r" defTabSz="920750"/>
              <a:t>14</a:t>
            </a:fld>
            <a:endParaRPr lang="ru-RU" sz="120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39=5-10</a:t>
            </a: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75704D-284D-4731-8AD8-468A8A0A87D6}" type="slidenum">
              <a:rPr lang="ru-RU" smtClean="0">
                <a:latin typeface="Arial" pitchFamily="34" charset="0"/>
              </a:rPr>
              <a:pPr>
                <a:defRPr/>
              </a:pPr>
              <a:t>15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CFEDE6-230D-47B6-9869-D351C01D12E3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5632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A2AC8D-354D-4C0F-B69B-AE2449550CD1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563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1D13BD71-8DF1-47FC-9BA3-4CD6F9B82D65}" type="slidenum">
              <a:rPr lang="ru-RU" sz="1200"/>
              <a:pPr algn="r" defTabSz="920750"/>
              <a:t>15</a:t>
            </a:fld>
            <a:endParaRPr lang="ru-RU" sz="1200"/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39=5-10</a:t>
            </a: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0FD80-7664-4398-82C6-5509E624FE0D}" type="slidenum">
              <a:rPr lang="ru-RU" smtClean="0">
                <a:latin typeface="Arial" pitchFamily="34" charset="0"/>
              </a:rPr>
              <a:pPr>
                <a:defRPr/>
              </a:pPr>
              <a:t>34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70D875-5D6A-4DE1-BCDC-3F2FF79172C6}" type="slidenum">
              <a:rPr lang="ru-RU" sz="1200"/>
              <a:pPr algn="r"/>
              <a:t>34</a:t>
            </a:fld>
            <a:endParaRPr lang="ru-RU" sz="1200"/>
          </a:p>
        </p:txBody>
      </p:sp>
      <p:sp>
        <p:nvSpPr>
          <p:cNvPr id="5734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88DB4D-0D4A-471D-BA6D-CFDB035DB72D}" type="slidenum">
              <a:rPr lang="ru-RU" sz="1200"/>
              <a:pPr algn="r"/>
              <a:t>34</a:t>
            </a:fld>
            <a:endParaRPr lang="ru-RU" sz="1200"/>
          </a:p>
        </p:txBody>
      </p:sp>
      <p:sp>
        <p:nvSpPr>
          <p:cNvPr id="573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51EAEAE0-2325-4C4C-9720-6B346C21A129}" type="slidenum">
              <a:rPr lang="ru-RU" sz="1200"/>
              <a:pPr algn="r" defTabSz="920750"/>
              <a:t>34</a:t>
            </a:fld>
            <a:endParaRPr lang="ru-RU" sz="1200"/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 lIns="92135" tIns="46067" rIns="92135" bIns="46067"/>
          <a:lstStyle/>
          <a:p>
            <a:pPr eaLnBrk="1" hangingPunct="1"/>
            <a:r>
              <a:rPr lang="en-US" smtClean="0">
                <a:latin typeface="Arial" pitchFamily="34" charset="0"/>
              </a:rPr>
              <a:t>39=5-10</a:t>
            </a: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497AA-69E6-444D-97F8-EBAC16D838E8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9DD3DE-7F65-487A-9E3D-8A7873E4C733}" type="slidenum">
              <a:rPr lang="ru-RU" sz="1200"/>
              <a:pPr algn="r"/>
              <a:t>36</a:t>
            </a:fld>
            <a:endParaRPr lang="ru-RU" sz="1200"/>
          </a:p>
        </p:txBody>
      </p:sp>
      <p:sp>
        <p:nvSpPr>
          <p:cNvPr id="5222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A3FBA5-03BB-46EF-85A0-5C65D9645DEB}" type="slidenum">
              <a:rPr lang="ru-RU" sz="1200"/>
              <a:pPr algn="r"/>
              <a:t>36</a:t>
            </a:fld>
            <a:endParaRPr lang="ru-RU" sz="1200"/>
          </a:p>
        </p:txBody>
      </p:sp>
      <p:sp>
        <p:nvSpPr>
          <p:cNvPr id="522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8F29AC2B-0FA9-4FE1-AA8D-D9462939D585}" type="slidenum">
              <a:rPr lang="ru-RU" sz="1200"/>
              <a:pPr algn="r" defTabSz="920750"/>
              <a:t>36</a:t>
            </a:fld>
            <a:endParaRPr lang="ru-RU" sz="1200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39=5-10</a:t>
            </a: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2FCE0-7307-4AA8-9C38-66983C41BAA0}" type="slidenum">
              <a:rPr lang="ru-RU"/>
              <a:pPr/>
              <a:t>37</a:t>
            </a:fld>
            <a:endParaRPr lang="ru-RU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FA15B-AE9B-4F7E-BF65-635A3A138884}" type="slidenum">
              <a:rPr lang="ru-RU" sz="1200"/>
              <a:pPr algn="r"/>
              <a:t>37</a:t>
            </a:fld>
            <a:endParaRPr lang="ru-RU" sz="1200"/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799CF0-75A3-4326-8DC6-22DAB8C569AA}" type="slidenum">
              <a:rPr lang="ru-RU" sz="1200"/>
              <a:pPr algn="r"/>
              <a:t>37</a:t>
            </a:fld>
            <a:endParaRPr lang="ru-RU" sz="1200"/>
          </a:p>
        </p:txBody>
      </p:sp>
      <p:sp>
        <p:nvSpPr>
          <p:cNvPr id="225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FCFECDDB-3BDE-4A42-9A97-1CFCC7182E43}" type="slidenum">
              <a:rPr lang="ru-RU" sz="1200"/>
              <a:pPr algn="r" defTabSz="920750"/>
              <a:t>37</a:t>
            </a:fld>
            <a:endParaRPr lang="ru-RU" sz="120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  <a:noFill/>
          <a:ln/>
        </p:spPr>
        <p:txBody>
          <a:bodyPr lIns="92135" tIns="46067" rIns="92135" bIns="46067"/>
          <a:lstStyle/>
          <a:p>
            <a:pPr eaLnBrk="1" hangingPunct="1"/>
            <a:r>
              <a:rPr lang="en-US" smtClean="0"/>
              <a:t>39=5-10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6000768"/>
            <a:ext cx="314327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190440" y="215857"/>
            <a:ext cx="8763120" cy="6070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jpeg"/><Relationship Id="rId5" Type="http://schemas.openxmlformats.org/officeDocument/2006/relationships/image" Target="../media/image80.png"/><Relationship Id="rId10" Type="http://schemas.openxmlformats.org/officeDocument/2006/relationships/image" Target="../media/image85.jpeg"/><Relationship Id="rId4" Type="http://schemas.openxmlformats.org/officeDocument/2006/relationships/image" Target="../media/image79.png"/><Relationship Id="rId9" Type="http://schemas.openxmlformats.org/officeDocument/2006/relationships/image" Target="../media/image84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https://www.vgf.ru/Portals/0/Images/Proekty/5749_200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https://www.vgf.ru/Portals/0/Images/Proekty/5750_200.gi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ota.ru/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ash.ru/" TargetMode="External"/><Relationship Id="rId2" Type="http://schemas.openxmlformats.org/officeDocument/2006/relationships/hyperlink" Target="http://gramot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corpora.ru/" TargetMode="External"/><Relationship Id="rId5" Type="http://schemas.openxmlformats.org/officeDocument/2006/relationships/hyperlink" Target="http://www.lingling.ru/index.php" TargetMode="External"/><Relationship Id="rId4" Type="http://schemas.openxmlformats.org/officeDocument/2006/relationships/hyperlink" Target="http://orthographia.ru/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.edu.ru/default.asp" TargetMode="External"/><Relationship Id="rId3" Type="http://schemas.openxmlformats.org/officeDocument/2006/relationships/hyperlink" Target="http://fgosreestr.ru/" TargetMode="External"/><Relationship Id="rId7" Type="http://schemas.openxmlformats.org/officeDocument/2006/relationships/hyperlink" Target="http://www.edu.ru/index.php" TargetMode="External"/><Relationship Id="rId2" Type="http://schemas.openxmlformats.org/officeDocument/2006/relationships/hyperlink" Target="http://www.edunik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class.ru/weblinks/30866" TargetMode="External"/><Relationship Id="rId5" Type="http://schemas.openxmlformats.org/officeDocument/2006/relationships/hyperlink" Target="http://pedsovet.org/" TargetMode="External"/><Relationship Id="rId10" Type="http://schemas.openxmlformats.org/officeDocument/2006/relationships/hyperlink" Target="http://www.vgf.ru/" TargetMode="External"/><Relationship Id="rId4" Type="http://schemas.openxmlformats.org/officeDocument/2006/relationships/hyperlink" Target="http://www.it-n.ru/" TargetMode="External"/><Relationship Id="rId9" Type="http://schemas.openxmlformats.org/officeDocument/2006/relationships/hyperlink" Target="http://mo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36724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ПРЕПОДАВАНИЮ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ЯЗЫКА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НАЧАЛЬНОЙ ШКОЛЕ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712968" cy="2520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Станислав Викторович Иванов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премии Президента Российской Федерации в области образования, член Орфографической комиссии РАН, 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кафедры русского языка Института филологии МПГУ,  кандидат филологических наук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14313" y="188640"/>
            <a:ext cx="25574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Русский язык: технология достижения планируемых результатов на страницах 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учебника</a:t>
            </a:r>
          </a:p>
          <a:p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203848" y="0"/>
            <a:ext cx="594015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 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</a:t>
            </a:r>
            <a:r>
              <a:rPr lang="ru-RU" sz="2400" b="1" dirty="0"/>
              <a:t>поурочное структурирование учебного материала;</a:t>
            </a:r>
          </a:p>
          <a:p>
            <a:endParaRPr lang="ru-RU" sz="2400" b="1" dirty="0"/>
          </a:p>
          <a:p>
            <a:pPr>
              <a:buFont typeface="Wingdings" pitchFamily="2" charset="2"/>
              <a:buChar char="§"/>
            </a:pPr>
            <a:r>
              <a:rPr lang="ru-RU" sz="2400" b="1" dirty="0"/>
              <a:t> реализация </a:t>
            </a:r>
            <a:r>
              <a:rPr lang="ru-RU" sz="2400" b="1" i="1" dirty="0" err="1"/>
              <a:t>лингво-методического</a:t>
            </a:r>
            <a:r>
              <a:rPr lang="ru-RU" sz="2400" b="1" i="1" dirty="0"/>
              <a:t> принципа «Один урок – одна цель</a:t>
            </a:r>
            <a:r>
              <a:rPr lang="ru-RU" sz="2400" b="1" i="1" dirty="0" smtClean="0"/>
              <a:t>» (2, 3, 4 класс)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endParaRPr lang="ru-RU" sz="2400" b="1" dirty="0"/>
          </a:p>
          <a:p>
            <a:pPr>
              <a:buFont typeface="Wingdings" pitchFamily="2" charset="2"/>
              <a:buChar char="§"/>
            </a:pPr>
            <a:r>
              <a:rPr lang="ru-RU" sz="2400" b="1" dirty="0"/>
              <a:t> соответствие содержания уроков планируемым результатам «Ученик научится» и «Ученик получит возможность научиться»;</a:t>
            </a:r>
          </a:p>
          <a:p>
            <a:endParaRPr lang="ru-RU" sz="2400" b="1" dirty="0"/>
          </a:p>
          <a:p>
            <a:pPr>
              <a:buFont typeface="Wingdings" pitchFamily="2" charset="2"/>
              <a:buChar char="§"/>
            </a:pPr>
            <a:r>
              <a:rPr lang="ru-RU" sz="2400" b="1" dirty="0"/>
              <a:t> учебный материал каждого урока обеспечивает реализацию индивидуального и дифференцированного подходов к обучению.</a:t>
            </a:r>
          </a:p>
        </p:txBody>
      </p:sp>
      <p:pic>
        <p:nvPicPr>
          <p:cNvPr id="4" name="Рисунок 3" descr="https://www.vgf.ru/Portals/0/Images/Proekty/3202_200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vgf.ru/Portals/0/Images/Proekty/3204_200.g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201816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vgf.ru/Portals/0/Images/Proekty/3228_200.g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201816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137_20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1368152" cy="165618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 descr="C:\Users\Дом\Pictures\зачки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4176464" cy="6336704"/>
          </a:xfrm>
          <a:noFill/>
        </p:spPr>
      </p:pic>
      <p:pic>
        <p:nvPicPr>
          <p:cNvPr id="6" name="Picture 2" descr="C:\Users\Дом\Pictures\для презентации\обозначе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260648"/>
            <a:ext cx="4644008" cy="633670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 descr="2137_RussYaz_1klUch_Page_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2137_RussYaz_1klUch_Page_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071813" y="142875"/>
            <a:ext cx="3059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«Русский язык». 1 класс. Урок 8.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46_RusYaz_1kl_RT1_Page_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"/>
            <a:ext cx="3214688" cy="47482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 descr="2146_RusYaz_1kl_RT1_Page_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13" y="2101850"/>
            <a:ext cx="3357562" cy="47561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 descr="2146_RusYaz_1kl_RT1_Page_2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25" y="71438"/>
            <a:ext cx="3000375" cy="4429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285750" y="6072188"/>
            <a:ext cx="2347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</a:rPr>
              <a:t>Рабочая тетрадь </a:t>
            </a:r>
          </a:p>
          <a:p>
            <a:pPr algn="ctr"/>
            <a:r>
              <a:rPr lang="ru-RU" sz="1400" b="1">
                <a:solidFill>
                  <a:srgbClr val="C00000"/>
                </a:solidFill>
              </a:rPr>
              <a:t>«Русский язык». 1 класс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771775" y="188913"/>
            <a:ext cx="4895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«Русский язык». 1-4 классы. Программа, планирование, контроль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82819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843213" y="4149725"/>
            <a:ext cx="47529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«Русский язык». 1 класс.  Комментарий к уроку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581525"/>
            <a:ext cx="6191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22_RusYaz_1kl_Komm_Page_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913"/>
            <a:ext cx="4716463" cy="66690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 descr="2322_RusYaz_1kl_Komm_Page_5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363" y="188913"/>
            <a:ext cx="4032250" cy="66690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36004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80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8883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esktop\80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80_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9928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ом\Desktop\80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8136904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80_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029325" cy="1744935"/>
          </a:xfrm>
          <a:prstGeom prst="rect">
            <a:avLst/>
          </a:prstGeom>
          <a:noFill/>
        </p:spPr>
      </p:pic>
      <p:pic>
        <p:nvPicPr>
          <p:cNvPr id="2051" name="Picture 3" descr="C:\Users\Дом\Desktop\80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1916832"/>
            <a:ext cx="6120680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63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"/>
            <a:ext cx="7200800" cy="3068959"/>
          </a:xfrm>
          <a:prstGeom prst="rect">
            <a:avLst/>
          </a:prstGeom>
          <a:noFill/>
        </p:spPr>
      </p:pic>
      <p:pic>
        <p:nvPicPr>
          <p:cNvPr id="5123" name="Picture 3" descr="C:\Users\Дом\Desktop\63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734481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4427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предмет «Русский язык» реализует основную цель обучения: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5536" y="1094048"/>
            <a:ext cx="8568952" cy="2517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учащихся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познавательную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мотивацию к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изучению русского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выражается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осознанном стремлении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научиться использовать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языковые средства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успешного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решения коммуникативных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познакомиться с основами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научного описания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родного языка.</a:t>
            </a:r>
          </a:p>
          <a:p>
            <a:pPr indent="45085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мотивации осуществляется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предметных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целей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изучения русского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научно-исследовательской</a:t>
            </a:r>
            <a:r>
              <a:rPr lang="ru-RU" sz="1600" b="1" dirty="0">
                <a:solidFill>
                  <a:srgbClr val="C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3645024"/>
            <a:ext cx="2736304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Социокультурная</a:t>
            </a:r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цель</a:t>
            </a:r>
            <a:endParaRPr lang="ru-RU" sz="2000" dirty="0">
              <a:latin typeface="Trebuchet MS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4797152"/>
            <a:ext cx="2808312" cy="1015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Научно-исследовательская цель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07904" y="3645024"/>
            <a:ext cx="5112568" cy="923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достигается решением задач развития устной и письменной речи учащихся и формирования у них основ грамотного, безошибочного письма.</a:t>
            </a:r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3347864" y="4005064"/>
            <a:ext cx="360040" cy="144016"/>
          </a:xfrm>
          <a:prstGeom prst="rightArrow">
            <a:avLst>
              <a:gd name="adj1" fmla="val 50000"/>
              <a:gd name="adj2" fmla="val 47251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707904" y="4797152"/>
            <a:ext cx="5112568" cy="923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реализуется в процессе ознакомления учащихся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основными положениями науки о языке.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347864" y="5445224"/>
            <a:ext cx="288032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28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416824" cy="1844824"/>
          </a:xfrm>
          <a:prstGeom prst="rect">
            <a:avLst/>
          </a:prstGeom>
          <a:noFill/>
        </p:spPr>
      </p:pic>
      <p:pic>
        <p:nvPicPr>
          <p:cNvPr id="3075" name="Picture 3" descr="C:\Users\Дом\Desktop\28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7560839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28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7"/>
            <a:ext cx="7992888" cy="1728192"/>
          </a:xfrm>
          <a:prstGeom prst="rect">
            <a:avLst/>
          </a:prstGeom>
          <a:noFill/>
        </p:spPr>
      </p:pic>
      <p:pic>
        <p:nvPicPr>
          <p:cNvPr id="4099" name="Picture 3" descr="C:\Users\Дом\Desktop\28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8064895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507288" cy="17025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ФОРМИРОВАНИИ НАВЫКА ГРАМОТНОГО ПИСЬМА УЧАСТВУЮТ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7560840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ЗРИТЕЛЬНАЯ ПАМЯТЬ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ДОЛГОВРЕМЕННАЯ ПАМЯТЬ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МОТОРНАЯ ПАМЯТЬ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АРТИКУЛЯЦИОННАЯ ПАМЯТЬ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ФОНЕМАТИЧЕСКИЙ СЛУХ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  УПРАЖНЕНИЯ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СПИСЫВАНИЕ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ПИСЬМО ПОД ДИКТОВКУ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ВОССТАНОВЛЕНИЕ ЦЕЛОСТНОСТИ СЛОВА  (ПРОПУЩЕННЫЕ БУКВЫ)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ГРУППИРОВКИ ПО МЕСТУ ОРФОГРАММЫ В СЛОВЕ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ЗАУЧИВАНИЕ (СЛОВАРНЫЕ СЛОВА)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ИСПРАВЛЕНИЕ ДОПУЩЕННЫХ ОШИБОК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ПРИМЕНЕНИЕ ПРАВИЛА ПО АЛГОРИТМУ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ДИКТАНТ С ПРЕДВАРИТЕЛЬНОЙ ПОДГОТОВКОЙ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51520" y="214290"/>
            <a:ext cx="8435280" cy="118366"/>
          </a:xfrm>
        </p:spPr>
        <p:txBody>
          <a:bodyPr>
            <a:normAutofit fontScale="90000"/>
          </a:bodyPr>
          <a:lstStyle/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ПРАВИЛЬНО СОЗДАВАТЬ СОБСТВЕННЫЕ УСТНЫЕ И ПИСЬМЕННЫЕ ТЕКСТЫ – ПОКАЗАТЕЛЬ ОБЩЕЙ КУЛЬТУРЫ ЧЕЛОВЕКА И УРОВНЯ ЕГО СОЦИАЛИЗАЦИИ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8"/>
          <p:cNvSpPr>
            <a:spLocks noGrp="1"/>
          </p:cNvSpPr>
          <p:nvPr>
            <p:ph idx="1"/>
          </p:nvPr>
        </p:nvSpPr>
        <p:spPr>
          <a:xfrm>
            <a:off x="179512" y="836712"/>
            <a:ext cx="3384376" cy="583264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ЗАБЛУЖДЕНИЯ</a:t>
            </a:r>
          </a:p>
          <a:p>
            <a:endParaRPr lang="ru-RU" dirty="0" smtClean="0"/>
          </a:p>
          <a:p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 РАЗВИВАЕТСЯ В ПРОЦЕССЕ ТВОРЧЕСКОЙ ДЕЯТЕЛЬНОСТИ УЧАЩИХСЯ</a:t>
            </a:r>
          </a:p>
          <a:p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БОЛЬШЕ ТВОРЧЕСКИХ РАБОТ ВЫПОЛНЯТ УЧЕНИКИ, ТЕМ ЛУЧШЕ СТАНЕТ ИХ ПИСЬМЕННАЯ РЕЧЬ</a:t>
            </a:r>
            <a:endParaRPr lang="ru-RU" sz="3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9"/>
          <p:cNvSpPr txBox="1">
            <a:spLocks/>
          </p:cNvSpPr>
          <p:nvPr/>
        </p:nvSpPr>
        <p:spPr>
          <a:xfrm>
            <a:off x="4427984" y="764705"/>
            <a:ext cx="4041775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ЭФФЕКТИВНЫЕ ПРИЕМЫ РАЗВИТИЯ РЕЧИ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3851920" y="1484784"/>
            <a:ext cx="5049887" cy="52895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РЕЧЬ РАЗВИВАЕТСЯ ПО ОБРАЗЦУ!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ОБРАЗЦЫ ДОЛЖНЫ БЫТЬ 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ЯВНЫМИ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СКРЫТЫМИ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ЯВНЫЙ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ОБРАЗЕЦ: РЕЧЬ УЧИТЕЛЯ, ПРИМЕРЫ ФОРМ СЛОВ И СИНТАКСИЧЕСКИХ КОНСТРУКЦИЙ, ИСПОЛЬЗОВАНИЕ СЛОВАРЕЙ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СКРЫТЫЙ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ОБРАЗЕЦ: СИСТЕМА ВОПРОСОВ И ЗАДАНИЙ, ПОДГОТОВЛЕННАЯ УЧИТЕЛЕМ К СОБСТВЕННОМУ ТЕКСТУ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ом\Desktop\сканы_текст\текст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48872" cy="3024336"/>
          </a:xfrm>
          <a:prstGeom prst="rect">
            <a:avLst/>
          </a:prstGeom>
          <a:noFill/>
        </p:spPr>
      </p:pic>
      <p:pic>
        <p:nvPicPr>
          <p:cNvPr id="11267" name="Picture 3" descr="C:\Users\Дом\Desktop\сканы_текст\текст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75057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2" descr="C:\Users\Дом\Desktop\сканы_текст\текст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24536" cy="1584176"/>
          </a:xfrm>
          <a:prstGeom prst="rect">
            <a:avLst/>
          </a:prstGeom>
          <a:noFill/>
        </p:spPr>
      </p:pic>
      <p:pic>
        <p:nvPicPr>
          <p:cNvPr id="8" name="Picture 3" descr="C:\Users\Дом\Desktop\сканы_текст\текст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968552" cy="4896544"/>
          </a:xfrm>
          <a:prstGeom prst="rect">
            <a:avLst/>
          </a:prstGeom>
          <a:noFill/>
        </p:spPr>
      </p:pic>
      <p:pic>
        <p:nvPicPr>
          <p:cNvPr id="9" name="Picture 2" descr="C:\Users\Дом\Desktop\сканы_текст\текст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36724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Дом\Desktop\сканы_текст\текст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848872" cy="3384375"/>
          </a:xfrm>
          <a:prstGeom prst="rect">
            <a:avLst/>
          </a:prstGeom>
          <a:noFill/>
        </p:spPr>
      </p:pic>
      <p:pic>
        <p:nvPicPr>
          <p:cNvPr id="12291" name="Picture 3" descr="C:\Users\Дом\Desktop\сканы_текст\текст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92088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ом\Desktop\сканы_текст\текст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9512" y="1052736"/>
            <a:ext cx="878497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b="1" i="1" dirty="0">
              <a:latin typeface="Century Schoolbook"/>
            </a:endParaRPr>
          </a:p>
          <a:p>
            <a:pPr algn="just"/>
            <a:r>
              <a:rPr lang="ru-RU" sz="2800" b="1" i="1" dirty="0">
                <a:latin typeface="Century Schoolbook"/>
              </a:rPr>
              <a:t> </a:t>
            </a:r>
            <a:r>
              <a:rPr lang="ru-RU" sz="2800" b="1" i="1" dirty="0" smtClean="0">
                <a:latin typeface="Century Schoolbook"/>
              </a:rPr>
              <a:t>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Я хочу научиться писать без ошибок, правильно говорить и составлять письменные тексты, так как хочу быть культурным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человеком.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хочу узнать, как устроен язык, на котором я говорю, потому что этот язык – часть окружающего меня мира, а научное знание об устройстве мира характеризует меня как современного, образованного человека. Кроме того, русский язык – это государственный язык страны, в которой я живу, родной язык русского народа».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1" y="0"/>
            <a:ext cx="84249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установки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уроках русского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сканы_текст\текст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сканы_текст\текст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776864" cy="3960440"/>
          </a:xfrm>
          <a:prstGeom prst="rect">
            <a:avLst/>
          </a:prstGeom>
          <a:noFill/>
        </p:spPr>
      </p:pic>
      <p:pic>
        <p:nvPicPr>
          <p:cNvPr id="2051" name="Picture 3" descr="C:\Users\Дом\Desktop\сканы_текст\текст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7488832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251520" y="1052736"/>
            <a:ext cx="4330824" cy="5544616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 smtClean="0"/>
              <a:t>		</a:t>
            </a:r>
            <a:r>
              <a:rPr lang="ru-RU" i="1" dirty="0" smtClean="0"/>
              <a:t>Говори правильно</a:t>
            </a:r>
            <a:endParaRPr lang="ru-RU" dirty="0" smtClean="0"/>
          </a:p>
          <a:p>
            <a:pPr lvl="0"/>
            <a:r>
              <a:rPr lang="ru-RU" b="1" dirty="0" err="1" smtClean="0">
                <a:solidFill>
                  <a:srgbClr val="7030A0"/>
                </a:solidFill>
              </a:rPr>
              <a:t>звони́т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звоня́т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позвони́т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доктора́, учителя́</a:t>
            </a:r>
          </a:p>
          <a:p>
            <a:pPr lvl="0"/>
            <a:r>
              <a:rPr lang="ru-RU" b="1" dirty="0" err="1" smtClean="0">
                <a:solidFill>
                  <a:srgbClr val="7030A0"/>
                </a:solidFill>
              </a:rPr>
              <a:t>кварта́л</a:t>
            </a:r>
            <a:r>
              <a:rPr lang="ru-RU" b="1" dirty="0" smtClean="0">
                <a:solidFill>
                  <a:srgbClr val="7030A0"/>
                </a:solidFill>
              </a:rPr>
              <a:t>, свёкла</a:t>
            </a:r>
          </a:p>
          <a:p>
            <a:pPr lvl="0"/>
            <a:r>
              <a:rPr lang="ru-RU" b="1" dirty="0" err="1" smtClean="0">
                <a:solidFill>
                  <a:srgbClr val="7030A0"/>
                </a:solidFill>
              </a:rPr>
              <a:t>библиоте́ка</a:t>
            </a:r>
            <a:r>
              <a:rPr lang="ru-RU" b="1" dirty="0" smtClean="0">
                <a:solidFill>
                  <a:srgbClr val="7030A0"/>
                </a:solidFill>
              </a:rPr>
              <a:t>, здесь</a:t>
            </a:r>
          </a:p>
          <a:p>
            <a:pPr lvl="0"/>
            <a:r>
              <a:rPr lang="ru-RU" b="1" dirty="0" err="1" smtClean="0">
                <a:solidFill>
                  <a:srgbClr val="7030A0"/>
                </a:solidFill>
              </a:rPr>
              <a:t>щаве́ль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магази́н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порт - </a:t>
            </a:r>
            <a:r>
              <a:rPr lang="ru-RU" b="1" dirty="0" err="1" smtClean="0">
                <a:solidFill>
                  <a:srgbClr val="7030A0"/>
                </a:solidFill>
              </a:rPr>
              <a:t>по́рты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торт – </a:t>
            </a:r>
            <a:r>
              <a:rPr lang="ru-RU" b="1" dirty="0" err="1" smtClean="0">
                <a:solidFill>
                  <a:srgbClr val="7030A0"/>
                </a:solidFill>
              </a:rPr>
              <a:t>то́рты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крем – </a:t>
            </a:r>
            <a:r>
              <a:rPr lang="ru-RU" b="1" dirty="0" err="1" smtClean="0">
                <a:solidFill>
                  <a:srgbClr val="7030A0"/>
                </a:solidFill>
              </a:rPr>
              <a:t>кре́мы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новый тюль - м.р.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детский </a:t>
            </a:r>
            <a:r>
              <a:rPr lang="ru-RU" b="1" dirty="0" err="1" smtClean="0">
                <a:solidFill>
                  <a:srgbClr val="7030A0"/>
                </a:solidFill>
              </a:rPr>
              <a:t>шампу́нь</a:t>
            </a:r>
            <a:r>
              <a:rPr lang="ru-RU" b="1" dirty="0" smtClean="0">
                <a:solidFill>
                  <a:srgbClr val="7030A0"/>
                </a:solidFill>
              </a:rPr>
              <a:t> – м.р.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38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 1-4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под ред. С.В. Иванова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обложки\1_учебни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1584176" cy="1911178"/>
          </a:xfrm>
          <a:prstGeom prst="rect">
            <a:avLst/>
          </a:prstGeom>
          <a:noFill/>
        </p:spPr>
      </p:pic>
      <p:pic>
        <p:nvPicPr>
          <p:cNvPr id="7" name="Picture 3" descr="F:\обложки\2-1_учебни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1584176" cy="2016224"/>
          </a:xfrm>
          <a:prstGeom prst="rect">
            <a:avLst/>
          </a:prstGeom>
          <a:noFill/>
        </p:spPr>
      </p:pic>
      <p:pic>
        <p:nvPicPr>
          <p:cNvPr id="8" name="Picture 6" descr="F:\обложки\3-2_учебни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1656184" cy="2088232"/>
          </a:xfrm>
          <a:prstGeom prst="rect">
            <a:avLst/>
          </a:prstGeom>
          <a:noFill/>
        </p:spPr>
      </p:pic>
      <p:pic>
        <p:nvPicPr>
          <p:cNvPr id="9" name="Picture 7" descr="F:\обложки\4-1_учебни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509120"/>
            <a:ext cx="165618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4800" dirty="0" smtClean="0"/>
              <a:t>		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Многокомпонентная  система оценки достижения планируемых результатов позволяет объективно представить индивидуальный прогресс каждого выпускника 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начальной школы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48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D0EEB-0227-4AC5-986C-35BE448FC74D}" type="slidenum">
              <a:rPr lang="ru-RU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3" descr="1866_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286000" cy="29289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652" name="Picture 7" descr="2550_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42875"/>
            <a:ext cx="1571625" cy="20431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653" name="Picture 5" descr="2552_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1592262" cy="20716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" name="Picture 4" descr="2554_2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1584176" cy="2232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Рисунок 10" descr="2908_20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188640"/>
            <a:ext cx="1905000" cy="26860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Рисунок 11" descr="2909_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2276872"/>
            <a:ext cx="1905000" cy="2695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Рисунок 8" descr="\\Parovoz\covers_rekl\Обложки учебников\2145_100.tif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Журова, Кузнецова, Евдокимова, Кочурова - Педагогическая диагностика. 3 класс. Русский язык, математика. ФГОС обложка книги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121696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узнецова, Евдокимова, Журова, Кочурова - Педагогическая диагностика. 4 класс. Русский язык, математика. ФГОС обложка книги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516" y="4005064"/>
            <a:ext cx="19514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 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2204864"/>
            <a:ext cx="43924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7504" y="332656"/>
            <a:ext cx="8928992" cy="1800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академия наук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русского языка им. В. В. Виноградова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457200" y="142875"/>
            <a:ext cx="8229600" cy="571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Словари </a:t>
            </a:r>
            <a:r>
              <a:rPr lang="en-US" sz="32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XXI</a:t>
            </a:r>
            <a:r>
              <a:rPr lang="ru-RU" sz="32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века</a:t>
            </a:r>
            <a:r>
              <a:rPr lang="ru-RU" sz="28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 eaLnBrk="0" hangingPunct="0">
              <a:defRPr/>
            </a:pPr>
            <a:r>
              <a:rPr lang="ru-RU" sz="2800" b="1" i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ученикам начальных классов</a:t>
            </a:r>
            <a:endParaRPr lang="ru-RU" sz="2800" b="1" i="1" kern="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6" descr="http://s.flip.kz/prod/251/250943_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23034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cat.convdocs.org/pars_docs/refs/163/162997/162997_html_m300e97b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2376264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http://s.flip.kz/prod/251/250942_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933056"/>
            <a:ext cx="2376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http://auto.ur.ru/img/books_covers/10032101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2387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457200" y="0"/>
            <a:ext cx="8229600" cy="7143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Словари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XXI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века: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школа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9" descr="C:\Users\Дом\Pictures\словар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Дом\Pictures\с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92696"/>
            <a:ext cx="23042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xn--24-6kc3btx0b.xn--p1ai/media/Pic/0aebacea-a948-11e5-9418-003048d5027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3042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lgoodstore.ru/agttpimg.cgi?i=http://cdn2.top-shop.ru/cf/6e/big_28bdd217c6995edc87bfd6418e386ecf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llgoodshop.ru/agtpimg.cgi?i=http%3A%2F%2Fcdn2.top-shop.ru%2Fb8%2F27%2Fbig_98987f807fbbf229e26d826b144827b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astpress.ru/Gallery/353/main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717032"/>
            <a:ext cx="2304256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bozersk.ru/pics/pages/id_849/image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71912" y="2174875"/>
            <a:ext cx="1400175" cy="2152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7834064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века: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настольные словари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Дом\Desktop\20100930141344557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232249" cy="2880319"/>
          </a:xfrm>
          <a:prstGeom prst="rect">
            <a:avLst/>
          </a:prstGeom>
          <a:noFill/>
        </p:spPr>
      </p:pic>
      <p:pic>
        <p:nvPicPr>
          <p:cNvPr id="6" name="Содержимое 4" descr="http://shopmatic.ru/uploads/products/2420/1983918/img_551b32296d0d9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23762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Дом\Desktop\ksiazki-rosyjskie-literatura-rosyjs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376264" cy="2808312"/>
          </a:xfrm>
          <a:prstGeom prst="rect">
            <a:avLst/>
          </a:prstGeom>
          <a:noFill/>
        </p:spPr>
      </p:pic>
      <p:pic>
        <p:nvPicPr>
          <p:cNvPr id="8" name="Рисунок 7" descr="http://i.livelib.ru/boocover/1000786161/l/159e/Nina_Basko_Irina_Andreeva__Slovar_ustarevshej_leksiki_k_proizvedeniyam_russkoj_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908720"/>
            <a:ext cx="2232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astpress.ru/Gallery/1217/main.jpe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34989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libozersk.ru/pics/pages/id_849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77680"/>
            <a:ext cx="223224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3" descr="В. И. Зимин. Словарь-тезаурус русских пословиц, поговорок и метких выражений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3573016"/>
            <a:ext cx="1905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784976" cy="98072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века: фундаментальные и лингвострановедческие словари</a:t>
            </a:r>
            <a:endParaRPr lang="ru-RU" sz="3200" dirty="0"/>
          </a:p>
        </p:txBody>
      </p:sp>
      <p:pic>
        <p:nvPicPr>
          <p:cNvPr id="5" name="Рисунок 4" descr="Россия. Большой лингвострановедческий словарь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.Р.Львов. Словарь антонимов русского язык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8722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рамматический словарь русского языка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ольшой фразеологический словарь русского языка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Дом\Desktop\161779----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980728"/>
            <a:ext cx="1944216" cy="2376263"/>
          </a:xfrm>
          <a:prstGeom prst="rect">
            <a:avLst/>
          </a:prstGeom>
          <a:noFill/>
        </p:spPr>
      </p:pic>
      <p:pic>
        <p:nvPicPr>
          <p:cNvPr id="15" name="Рисунок 14" descr="http://www.astpress.ru/Gallery/67/main.jpe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180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Дом\Desktop\20100930121610201_002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94421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373216"/>
            <a:ext cx="3528392" cy="1080120"/>
          </a:xfrm>
          <a:prstGeom prst="rect">
            <a:avLst/>
          </a:prstGeom>
        </p:spPr>
        <p:txBody>
          <a:bodyPr vert="horz" lIns="108849" tIns="54426" rIns="108849" bIns="54426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Линия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УМК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С.В.Иванова. </a:t>
            </a:r>
          </a:p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Русский язык, 1-4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классы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2" name="Picture 32" descr="24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429000"/>
            <a:ext cx="1613318" cy="200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AutoShape 2"/>
          <p:cNvSpPr txBox="1">
            <a:spLocks noChangeArrowheads="1"/>
          </p:cNvSpPr>
          <p:nvPr/>
        </p:nvSpPr>
        <p:spPr bwMode="gray">
          <a:xfrm>
            <a:off x="1115616" y="304590"/>
            <a:ext cx="6696744" cy="541337"/>
          </a:xfrm>
          <a:prstGeom prst="roundRect">
            <a:avLst>
              <a:gd name="adj" fmla="val 49106"/>
            </a:avLst>
          </a:prstGeom>
          <a:solidFill>
            <a:schemeClr val="bg2"/>
          </a:solidFill>
          <a:ln w="57150">
            <a:solidFill>
              <a:schemeClr val="bg1"/>
            </a:solidFill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none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Новые стандарты – новые учебники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544522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 УМК А.Д.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Шмелёва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язык, 5-9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классы</a:t>
            </a:r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196752"/>
            <a:ext cx="1423757" cy="1897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1582496" cy="2034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29000"/>
            <a:ext cx="1598652" cy="19959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924944"/>
            <a:ext cx="1512168" cy="19202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708920"/>
            <a:ext cx="1576184" cy="18691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340768"/>
            <a:ext cx="1578442" cy="19494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645024"/>
            <a:ext cx="1512168" cy="179412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789040"/>
            <a:ext cx="1440160" cy="1872208"/>
          </a:xfrm>
          <a:prstGeom prst="rect">
            <a:avLst/>
          </a:prstGeom>
        </p:spPr>
      </p:pic>
      <p:pic>
        <p:nvPicPr>
          <p:cNvPr id="35" name="Рисунок 34" descr="3297_200.g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132856"/>
            <a:ext cx="1535496" cy="200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6" descr="диск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627" y="1412440"/>
            <a:ext cx="655807" cy="8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 descr="диск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655807" cy="8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https://www.vgf.ru/Portals/0/Images/Proekty/5750_200.gif"/>
          <p:cNvPicPr>
            <a:picLocks noChangeAspect="1" noChangeArrowheads="1"/>
          </p:cNvPicPr>
          <p:nvPr/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196752"/>
            <a:ext cx="1416831" cy="2026460"/>
          </a:xfrm>
          <a:prstGeom prst="rect">
            <a:avLst/>
          </a:prstGeom>
          <a:noFill/>
          <a:effectLst>
            <a:outerShdw dist="45791" dir="3378596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" descr="https://www.vgf.ru/Portals/0/Images/Proekty/5749_200.gif"/>
          <p:cNvPicPr>
            <a:picLocks noChangeAspect="1" noChangeArrowheads="1"/>
          </p:cNvPicPr>
          <p:nvPr/>
        </p:nvPicPr>
        <p:blipFill>
          <a:blip r:embed="rId15" r:link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1559861" cy="20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века: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интеллектуальных гурманов</a:t>
            </a:r>
            <a:endParaRPr lang="ru-RU" sz="3200" dirty="0"/>
          </a:p>
        </p:txBody>
      </p:sp>
      <p:pic>
        <p:nvPicPr>
          <p:cNvPr id="4" name="Содержимое 3" descr="http://www.astpress.ru/Gallery/37/main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088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www.astpress.ru/Gallery/360/ma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12776"/>
            <a:ext cx="2160240" cy="2448272"/>
          </a:xfrm>
          <a:prstGeom prst="rect">
            <a:avLst/>
          </a:prstGeom>
          <a:noFill/>
        </p:spPr>
      </p:pic>
      <p:pic>
        <p:nvPicPr>
          <p:cNvPr id="32772" name="Picture 4" descr="http://www.astpress.ru/Gallery/88/mai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2160240" cy="2520280"/>
          </a:xfrm>
          <a:prstGeom prst="rect">
            <a:avLst/>
          </a:prstGeom>
          <a:noFill/>
        </p:spPr>
      </p:pic>
      <p:pic>
        <p:nvPicPr>
          <p:cNvPr id="32774" name="Picture 6" descr="http://www.astpress.ru/Gallery/62/mai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77072"/>
            <a:ext cx="2057772" cy="2592288"/>
          </a:xfrm>
          <a:prstGeom prst="rect">
            <a:avLst/>
          </a:prstGeom>
          <a:noFill/>
        </p:spPr>
      </p:pic>
      <p:pic>
        <p:nvPicPr>
          <p:cNvPr id="32776" name="Picture 8" descr="http://www.astpress.ru/Gallery/63/mai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93096"/>
            <a:ext cx="2016224" cy="2376264"/>
          </a:xfrm>
          <a:prstGeom prst="rect">
            <a:avLst/>
          </a:prstGeom>
          <a:noFill/>
        </p:spPr>
      </p:pic>
      <p:pic>
        <p:nvPicPr>
          <p:cNvPr id="32778" name="Picture 10" descr="http://www.astpress.ru/Gallery/1036/main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01622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Дом\Desktop\Screensho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0688"/>
            <a:ext cx="9144000" cy="604867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0"/>
            <a:ext cx="8532440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/>
              </a:rPr>
              <a:t>www.gramota.ru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грамота.рф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944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 (ЛИНГВИСТИКА)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hlinkClick r:id="rId2"/>
              </a:rPr>
              <a:t>http://gramota.ru/</a:t>
            </a:r>
            <a:r>
              <a:rPr lang="ru-RU" dirty="0" smtClean="0"/>
              <a:t> - </a:t>
            </a:r>
            <a:r>
              <a:rPr lang="ru-RU" b="1" dirty="0" smtClean="0"/>
              <a:t>Портал «</a:t>
            </a:r>
            <a:r>
              <a:rPr lang="ru-RU" b="1" dirty="0" err="1" smtClean="0"/>
              <a:t>Грамота.ру</a:t>
            </a:r>
            <a:r>
              <a:rPr lang="ru-RU" b="1" dirty="0" smtClean="0"/>
              <a:t>»</a:t>
            </a:r>
          </a:p>
          <a:p>
            <a:r>
              <a:rPr lang="en-US" dirty="0" err="1" smtClean="0">
                <a:hlinkClick r:id="rId3"/>
              </a:rPr>
              <a:t>http://www.riash.ru/</a:t>
            </a:r>
            <a:r>
              <a:rPr lang="ru-RU" dirty="0" smtClean="0"/>
              <a:t> - </a:t>
            </a:r>
            <a:r>
              <a:rPr lang="ru-RU" b="1" dirty="0" smtClean="0"/>
              <a:t>Журнал «Русский язык в школе»</a:t>
            </a:r>
          </a:p>
          <a:p>
            <a:r>
              <a:rPr lang="en-US" dirty="0" err="1" smtClean="0">
                <a:hlinkClick r:id="rId4"/>
              </a:rPr>
              <a:t>http://orthographia.ru/</a:t>
            </a:r>
            <a:r>
              <a:rPr lang="ru-RU" dirty="0" smtClean="0"/>
              <a:t> - </a:t>
            </a:r>
            <a:r>
              <a:rPr lang="ru-RU" b="1" dirty="0" smtClean="0"/>
              <a:t>Правила русской орфографии и пунктуации</a:t>
            </a:r>
          </a:p>
          <a:p>
            <a:r>
              <a:rPr lang="en-US" dirty="0" err="1" smtClean="0">
                <a:hlinkClick r:id="rId5"/>
              </a:rPr>
              <a:t>http://www.lingling.ru/index.php</a:t>
            </a:r>
            <a:r>
              <a:rPr lang="ru-RU" dirty="0" smtClean="0"/>
              <a:t> - </a:t>
            </a:r>
            <a:r>
              <a:rPr lang="ru-RU" b="1" dirty="0" smtClean="0"/>
              <a:t>Лингвистика для школьников</a:t>
            </a:r>
          </a:p>
          <a:p>
            <a:r>
              <a:rPr lang="en-US" dirty="0" err="1" smtClean="0">
                <a:hlinkClick r:id="rId6"/>
              </a:rPr>
              <a:t>http://ruscorpora.ru/</a:t>
            </a:r>
            <a:r>
              <a:rPr lang="ru-RU" dirty="0" smtClean="0"/>
              <a:t> - </a:t>
            </a:r>
            <a:r>
              <a:rPr lang="ru-RU" b="1" dirty="0" smtClean="0"/>
              <a:t>Национальный корпус русского языка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 (МЕТОДИКА)</a:t>
            </a:r>
            <a:endParaRPr lang="ru-RU" sz="3200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5054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err="1" smtClean="0">
                <a:solidFill>
                  <a:schemeClr val="tx2"/>
                </a:solidFill>
                <a:hlinkClick r:id="rId2"/>
              </a:rPr>
              <a:t>http://www.eduniko.ru/#!--/czsm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Национальные исследования качества образования</a:t>
            </a:r>
          </a:p>
          <a:p>
            <a:pPr eaLnBrk="1" hangingPunct="1"/>
            <a:r>
              <a:rPr lang="en-US" sz="2400" dirty="0" err="1" smtClean="0">
                <a:solidFill>
                  <a:srgbClr val="C00000"/>
                </a:solidFill>
                <a:hlinkClick r:id="rId3"/>
              </a:rPr>
              <a:t>http://fgosreestr.ru/</a:t>
            </a:r>
            <a:r>
              <a:rPr lang="ru-RU" sz="2400" dirty="0" smtClean="0">
                <a:solidFill>
                  <a:srgbClr val="C00000"/>
                </a:solidFill>
              </a:rPr>
              <a:t>  Реестр примерных основных общеобразовательных программ</a:t>
            </a:r>
          </a:p>
          <a:p>
            <a:pPr eaLnBrk="1" hangingPunct="1"/>
            <a:r>
              <a:rPr lang="en-US" sz="2400" dirty="0" err="1" smtClean="0">
                <a:hlinkClick r:id="rId4"/>
              </a:rPr>
              <a:t>http://www.it-n.ru/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Сеть творческих учителей</a:t>
            </a:r>
          </a:p>
          <a:p>
            <a:pPr eaLnBrk="1" hangingPunct="1"/>
            <a:r>
              <a:rPr lang="en-US" sz="2400" dirty="0" err="1" smtClean="0">
                <a:hlinkClick r:id="rId5"/>
              </a:rPr>
              <a:t>http://pedsovet.org/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Всероссийский педсовет</a:t>
            </a:r>
          </a:p>
          <a:p>
            <a:pPr eaLnBrk="1" hangingPunct="1"/>
            <a:r>
              <a:rPr lang="en-US" sz="2400" dirty="0" err="1" smtClean="0">
                <a:hlinkClick r:id="rId6"/>
              </a:rPr>
              <a:t>http://www.openclass.ru/weblinks/30866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Сетевые образовательные сообщества</a:t>
            </a:r>
          </a:p>
          <a:p>
            <a:pPr eaLnBrk="1" hangingPunct="1"/>
            <a:r>
              <a:rPr lang="en-US" sz="2400" dirty="0" err="1" smtClean="0">
                <a:hlinkClick r:id="rId7"/>
              </a:rPr>
              <a:t>http://www.edu.ru/index.php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Российское образование. Федеральный портал</a:t>
            </a:r>
          </a:p>
          <a:p>
            <a:pPr eaLnBrk="1" hangingPunct="1"/>
            <a:r>
              <a:rPr lang="en-US" sz="2400" dirty="0" err="1" smtClean="0">
                <a:solidFill>
                  <a:srgbClr val="C00000"/>
                </a:solidFill>
                <a:hlinkClick r:id="rId8"/>
              </a:rPr>
              <a:t>http://www.school.edu.ru/default.asp</a:t>
            </a:r>
            <a:r>
              <a:rPr lang="ru-RU" sz="2400" dirty="0" smtClean="0">
                <a:solidFill>
                  <a:srgbClr val="C00000"/>
                </a:solidFill>
              </a:rPr>
              <a:t>  Российский общеобразовательный портал</a:t>
            </a:r>
          </a:p>
          <a:p>
            <a:pPr eaLnBrk="1" hangingPunct="1"/>
            <a:r>
              <a:rPr lang="en-US" sz="2400" dirty="0" err="1" smtClean="0">
                <a:hlinkClick r:id="rId9"/>
              </a:rPr>
              <a:t>http://mon.gov.ru/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Министерство образования и науки</a:t>
            </a:r>
          </a:p>
          <a:p>
            <a:r>
              <a:rPr lang="en-US" sz="2400" dirty="0" smtClean="0">
                <a:solidFill>
                  <a:srgbClr val="0070C0"/>
                </a:solidFill>
                <a:hlinkClick r:id="rId10"/>
              </a:rPr>
              <a:t>https://drofa-ventana.ru/</a:t>
            </a:r>
            <a:r>
              <a:rPr lang="ru-RU" sz="2400" dirty="0" smtClean="0">
                <a:solidFill>
                  <a:srgbClr val="0070C0"/>
                </a:solidFill>
              </a:rPr>
              <a:t>  </a:t>
            </a:r>
            <a:r>
              <a:rPr lang="ru-RU" sz="2600" dirty="0" smtClean="0">
                <a:solidFill>
                  <a:srgbClr val="C00000"/>
                </a:solidFill>
              </a:rPr>
              <a:t>корпорация Российский учебник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41680" y="3936640"/>
            <a:ext cx="6048672" cy="1152128"/>
          </a:xfrm>
          <a:prstGeom prst="rect">
            <a:avLst/>
          </a:prstGeom>
        </p:spPr>
        <p:txBody>
          <a:bodyPr vert="horz" lIns="108849" tIns="54426" rIns="108849" bIns="54426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3950"/>
            <a:ext cx="8352928" cy="972108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000099"/>
                </a:solidFill>
              </a:rPr>
              <a:t>Современный ученик должен стать …</a:t>
            </a:r>
            <a:endParaRPr lang="ru-RU" sz="28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9335" y="1194096"/>
            <a:ext cx="3320988" cy="485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</a:pPr>
            <a:endParaRPr lang="ru-RU" altLang="ru-RU" sz="1200" b="1" dirty="0">
              <a:solidFill>
                <a:srgbClr val="000099"/>
              </a:solidFill>
            </a:endParaRP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99"/>
                </a:solidFill>
              </a:rPr>
              <a:t>активным,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99"/>
                </a:solidFill>
              </a:rPr>
              <a:t>инициативным,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99"/>
                </a:solidFill>
              </a:rPr>
              <a:t>коммуникабельным,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99"/>
                </a:solidFill>
              </a:rPr>
              <a:t>креативным,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99"/>
                </a:solidFill>
              </a:rPr>
              <a:t>умеющим критически мыслить,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99"/>
                </a:solidFill>
              </a:rPr>
              <a:t>способным на введение новшеств</a:t>
            </a:r>
            <a:r>
              <a:rPr lang="ru-RU" altLang="ru-RU" b="1" dirty="0" smtClean="0">
                <a:solidFill>
                  <a:srgbClr val="000099"/>
                </a:solidFill>
              </a:rPr>
              <a:t>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0099"/>
                </a:solidFill>
              </a:rPr>
              <a:t>нацеленным </a:t>
            </a:r>
            <a:r>
              <a:rPr lang="ru-RU" altLang="ru-RU" b="1" dirty="0">
                <a:solidFill>
                  <a:srgbClr val="000099"/>
                </a:solidFill>
              </a:rPr>
              <a:t>на результат;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99"/>
                </a:solidFill>
              </a:rPr>
              <a:t>умеющим видеть и решать проблемы, находить и применять нужную информацию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365105"/>
            <a:ext cx="525658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НОВАЯ МОДЕЛЬ ОБУЧЕНИЯ </a:t>
            </a:r>
          </a:p>
          <a:p>
            <a:pPr indent="243000">
              <a:lnSpc>
                <a:spcPct val="117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в центре технологии обучения - учащийся</a:t>
            </a:r>
          </a:p>
          <a:p>
            <a:pPr indent="243000">
              <a:lnSpc>
                <a:spcPct val="117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суть технологии - развитие способности к самообучению</a:t>
            </a:r>
          </a:p>
          <a:p>
            <a:pPr indent="243000">
              <a:lnSpc>
                <a:spcPct val="117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основе учебной деятельности - сотрудничество</a:t>
            </a:r>
            <a:endParaRPr lang="ru-RU" sz="2000" b="1" dirty="0">
              <a:solidFill>
                <a:srgbClr val="000099"/>
              </a:solidFill>
              <a:ea typeface="Calibri" pitchFamily="34" charset="0"/>
            </a:endParaRPr>
          </a:p>
        </p:txBody>
      </p:sp>
      <p:pic>
        <p:nvPicPr>
          <p:cNvPr id="10" name="Shape 275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184575" cy="357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5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uraylib.ru/wp-content/uploads/2014/11/litR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635896" cy="3816424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212644"/>
            <a:ext cx="8784976" cy="1344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                      </a:t>
            </a:r>
            <a:r>
              <a:rPr lang="en-US" sz="2400" dirty="0" smtClean="0"/>
              <a:t>     </a:t>
            </a:r>
            <a:endParaRPr lang="ru-RU" sz="2400" dirty="0" smtClean="0"/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ea typeface="+mj-ea"/>
                <a:cs typeface="+mj-cs"/>
              </a:rPr>
              <a:t>			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библиотека учебной литературы</a:t>
            </a:r>
            <a:endParaRPr lang="ru-RU" sz="2800" b="1" dirty="0" smtClean="0">
              <a:ea typeface="+mj-ea"/>
              <a:cs typeface="+mj-cs"/>
            </a:endParaRPr>
          </a:p>
        </p:txBody>
      </p:sp>
      <p:pic>
        <p:nvPicPr>
          <p:cNvPr id="11" name="Picture 2" descr="C:\Documents and Settings\zgonnik.m\Рабочий стол\logo-litr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728192" cy="504056"/>
          </a:xfrm>
          <a:prstGeom prst="rect">
            <a:avLst/>
          </a:prstGeo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0" y="1628801"/>
            <a:ext cx="684025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6700" indent="182563">
              <a:spcBef>
                <a:spcPts val="0"/>
              </a:spcBef>
            </a:pPr>
            <a:r>
              <a:rPr lang="ru-RU" sz="2800" b="1" dirty="0" smtClean="0"/>
              <a:t>1100 учебных изданий  от Корпорации «Российский учебник»</a:t>
            </a:r>
          </a:p>
          <a:p>
            <a:pPr marL="266700" indent="182563">
              <a:spcBef>
                <a:spcPts val="0"/>
              </a:spcBef>
            </a:pPr>
            <a:endParaRPr lang="ru-RU" sz="2400" dirty="0" smtClean="0"/>
          </a:p>
          <a:p>
            <a:pPr marL="92075" indent="174625">
              <a:spcBef>
                <a:spcPts val="0"/>
              </a:spcBef>
            </a:pPr>
            <a:endParaRPr lang="ru-RU" sz="2400" dirty="0" smtClean="0"/>
          </a:p>
          <a:p>
            <a:r>
              <a:rPr lang="ru-RU" sz="2400" b="1" dirty="0" smtClean="0">
                <a:cs typeface="Arial" panose="020B0604020202020204" pitchFamily="34" charset="0"/>
              </a:rPr>
              <a:t>На сайте </a:t>
            </a:r>
            <a:r>
              <a:rPr lang="en-US" sz="3200" b="1" u="sng" dirty="0" smtClean="0">
                <a:solidFill>
                  <a:srgbClr val="0070C0"/>
                </a:solidFill>
              </a:rPr>
              <a:t>litres.ru</a:t>
            </a:r>
            <a:r>
              <a:rPr lang="en-US" sz="2400" dirty="0" smtClean="0"/>
              <a:t> </a:t>
            </a:r>
            <a:r>
              <a:rPr lang="ru-RU" sz="2400" dirty="0" smtClean="0"/>
              <a:t>и в приложении </a:t>
            </a:r>
            <a:r>
              <a:rPr lang="ru-RU" sz="2400" b="1" dirty="0" err="1" smtClean="0">
                <a:cs typeface="Arial" panose="020B0604020202020204" pitchFamily="34" charset="0"/>
              </a:rPr>
              <a:t>Лит</a:t>
            </a:r>
            <a:r>
              <a:rPr lang="ru-RU" sz="2400" b="1" dirty="0" err="1" smtClean="0">
                <a:solidFill>
                  <a:srgbClr val="FF5B05"/>
                </a:solidFill>
                <a:cs typeface="Arial" panose="020B0604020202020204" pitchFamily="34" charset="0"/>
              </a:rPr>
              <a:t>Рес</a:t>
            </a:r>
            <a:r>
              <a:rPr lang="ru-RU" sz="2400" b="1" dirty="0" smtClean="0">
                <a:solidFill>
                  <a:srgbClr val="FF5B05"/>
                </a:solidFill>
                <a:cs typeface="Arial" panose="020B0604020202020204" pitchFamily="34" charset="0"/>
              </a:rPr>
              <a:t> </a:t>
            </a:r>
            <a:r>
              <a:rPr lang="ru-RU" sz="2400" dirty="0" smtClean="0"/>
              <a:t>доступны:</a:t>
            </a:r>
          </a:p>
          <a:p>
            <a:pPr marL="266700" indent="182563">
              <a:buFont typeface="Arial" pitchFamily="34" charset="0"/>
              <a:buChar char="•"/>
            </a:pPr>
            <a:r>
              <a:rPr lang="ru-RU" sz="2400" b="1" dirty="0" smtClean="0"/>
              <a:t>учебники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182563">
              <a:buFont typeface="Arial" pitchFamily="34" charset="0"/>
              <a:buChar char="•"/>
            </a:pPr>
            <a:r>
              <a:rPr lang="ru-RU" sz="2400" b="1" dirty="0" smtClean="0"/>
              <a:t>методические пособия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182563">
              <a:buFont typeface="Arial" pitchFamily="34" charset="0"/>
              <a:buChar char="•"/>
            </a:pPr>
            <a:r>
              <a:rPr lang="ru-RU" sz="2400" b="1" dirty="0" smtClean="0"/>
              <a:t>рабочие программы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182563">
              <a:buFont typeface="Arial" pitchFamily="34" charset="0"/>
              <a:buChar char="•"/>
            </a:pPr>
            <a:r>
              <a:rPr lang="ru-RU" sz="2400" b="1" dirty="0" smtClean="0"/>
              <a:t>сборники тестов и задач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182563">
              <a:buFont typeface="Arial" pitchFamily="34" charset="0"/>
              <a:buChar char="•"/>
            </a:pPr>
            <a:r>
              <a:rPr lang="ru-RU" sz="2400" b="1" dirty="0" smtClean="0"/>
              <a:t>пособия для подготовки к ОГЭ и ЕГЭ</a:t>
            </a:r>
          </a:p>
          <a:p>
            <a:pPr marL="92075" indent="174625"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53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5652120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форма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th5YUB5Y9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356659"/>
            <a:ext cx="3240360" cy="328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7590944"/>
              </p:ext>
            </p:extLst>
          </p:nvPr>
        </p:nvGraphicFramePr>
        <p:xfrm>
          <a:off x="457200" y="1357291"/>
          <a:ext cx="8352928" cy="529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751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3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43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6643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под редакцией С.В. Иванова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F:\обложки\2-1_пишем грамотно_рабочая тетрад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1440160" cy="2160240"/>
          </a:xfrm>
          <a:prstGeom prst="rect">
            <a:avLst/>
          </a:prstGeom>
          <a:noFill/>
        </p:spPr>
      </p:pic>
      <p:pic>
        <p:nvPicPr>
          <p:cNvPr id="4103" name="Picture 7" descr="F:\обложки\2-2_пишем грамотно_рабочая тетрад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1440160" cy="2088232"/>
          </a:xfrm>
          <a:prstGeom prst="rect">
            <a:avLst/>
          </a:prstGeom>
          <a:noFill/>
        </p:spPr>
      </p:pic>
      <p:pic>
        <p:nvPicPr>
          <p:cNvPr id="4104" name="Picture 8" descr="F:\обложки\2_учусь писать без ошибок_рабочая тетрад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1656184" cy="2160240"/>
          </a:xfrm>
          <a:prstGeom prst="rect">
            <a:avLst/>
          </a:prstGeom>
          <a:noFill/>
        </p:spPr>
      </p:pic>
      <p:pic>
        <p:nvPicPr>
          <p:cNvPr id="5122" name="Picture 2" descr="F:\обложки\2-1_учебни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1440160" cy="1911178"/>
          </a:xfrm>
          <a:prstGeom prst="rect">
            <a:avLst/>
          </a:prstGeom>
          <a:noFill/>
        </p:spPr>
      </p:pic>
      <p:pic>
        <p:nvPicPr>
          <p:cNvPr id="5123" name="Picture 3" descr="F:\обложки\2-2_учебни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1584176" cy="1844824"/>
          </a:xfrm>
          <a:prstGeom prst="rect">
            <a:avLst/>
          </a:prstGeom>
          <a:noFill/>
        </p:spPr>
      </p:pic>
      <p:pic>
        <p:nvPicPr>
          <p:cNvPr id="5124" name="Picture 4" descr="F:\обложки\3-1_пишем грамотно_рабочая тетрадь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1512168" cy="2232248"/>
          </a:xfrm>
          <a:prstGeom prst="rect">
            <a:avLst/>
          </a:prstGeom>
          <a:noFill/>
        </p:spPr>
      </p:pic>
      <p:pic>
        <p:nvPicPr>
          <p:cNvPr id="5125" name="Picture 5" descr="F:\обложки\3-2_пишем грамотно_рабочая тетрадь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1512168" cy="2304256"/>
          </a:xfrm>
          <a:prstGeom prst="rect">
            <a:avLst/>
          </a:prstGeom>
          <a:noFill/>
        </p:spPr>
      </p:pic>
      <p:pic>
        <p:nvPicPr>
          <p:cNvPr id="5126" name="Picture 6" descr="F:\обложки\3_учусь писать без ошибок_рабочая тетрадь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1512168" cy="2231108"/>
          </a:xfrm>
          <a:prstGeom prst="rect">
            <a:avLst/>
          </a:prstGeom>
          <a:noFill/>
        </p:spPr>
      </p:pic>
      <p:pic>
        <p:nvPicPr>
          <p:cNvPr id="16" name="Picture 5" descr="F:\обложки\3-1_учебник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1512168" cy="1787718"/>
          </a:xfrm>
          <a:prstGeom prst="rect">
            <a:avLst/>
          </a:prstGeom>
          <a:noFill/>
        </p:spPr>
      </p:pic>
      <p:pic>
        <p:nvPicPr>
          <p:cNvPr id="17" name="Picture 6" descr="F:\обложки\3-2_учебник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1512168" cy="1745655"/>
          </a:xfrm>
          <a:prstGeom prst="rect">
            <a:avLst/>
          </a:prstGeom>
          <a:noFill/>
        </p:spPr>
      </p:pic>
      <p:pic>
        <p:nvPicPr>
          <p:cNvPr id="5127" name="Picture 7" descr="F:\обложки\4-1_пишем грамотно_рабочая тетрадь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1512168" cy="2159100"/>
          </a:xfrm>
          <a:prstGeom prst="rect">
            <a:avLst/>
          </a:prstGeom>
          <a:noFill/>
        </p:spPr>
      </p:pic>
      <p:pic>
        <p:nvPicPr>
          <p:cNvPr id="5128" name="Picture 8" descr="F:\обложки\4-2_пишем грамотно_рабочая тетрадь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1512168" cy="2060848"/>
          </a:xfrm>
          <a:prstGeom prst="rect">
            <a:avLst/>
          </a:prstGeom>
          <a:noFill/>
        </p:spPr>
      </p:pic>
      <p:pic>
        <p:nvPicPr>
          <p:cNvPr id="5129" name="Picture 9" descr="F:\обложки\4_учусь писать без ошибок_рабочая тетрадь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276872"/>
            <a:ext cx="1512168" cy="2204864"/>
          </a:xfrm>
          <a:prstGeom prst="rect">
            <a:avLst/>
          </a:prstGeom>
          <a:noFill/>
        </p:spPr>
      </p:pic>
      <p:pic>
        <p:nvPicPr>
          <p:cNvPr id="21" name="Picture 7" descr="F:\обложки\4-1_учебник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584176" cy="1800200"/>
          </a:xfrm>
          <a:prstGeom prst="rect">
            <a:avLst/>
          </a:prstGeom>
          <a:noFill/>
        </p:spPr>
      </p:pic>
      <p:pic>
        <p:nvPicPr>
          <p:cNvPr id="23" name="Picture 8" descr="F:\обложки\4-2_учебник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581128"/>
            <a:ext cx="1511001" cy="1873476"/>
          </a:xfrm>
          <a:prstGeom prst="rect">
            <a:avLst/>
          </a:prstGeom>
          <a:noFill/>
        </p:spPr>
      </p:pic>
      <p:pic>
        <p:nvPicPr>
          <p:cNvPr id="18" name="Picture 2" descr="F:\обложки\1_учебник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911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797</Words>
  <Application>Microsoft Office PowerPoint</Application>
  <PresentationFormat>Экран (4:3)</PresentationFormat>
  <Paragraphs>176</Paragraphs>
  <Slides>43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Century Schoolbook</vt:lpstr>
      <vt:lpstr>Times New Roman</vt:lpstr>
      <vt:lpstr>Trebuchet MS</vt:lpstr>
      <vt:lpstr>Wingdings</vt:lpstr>
      <vt:lpstr>Тема Office</vt:lpstr>
      <vt:lpstr>СОВРЕМЕННЫЕ ПОДХОДЫ  К ПРЕПОДАВАНИЮ  РУССКОГО ЯЗЫКА  В НАЧАЛЬНОЙ ШКОЛЕ</vt:lpstr>
      <vt:lpstr>Учебный предмет «Русский язык» реализует основную цель обучения: </vt:lpstr>
      <vt:lpstr>Презентация PowerPoint</vt:lpstr>
      <vt:lpstr>Презентация PowerPoint</vt:lpstr>
      <vt:lpstr>Современный ученик должен стать …</vt:lpstr>
      <vt:lpstr>Презентация PowerPoint</vt:lpstr>
      <vt:lpstr>Электронная форма учебника</vt:lpstr>
      <vt:lpstr>Презентация PowerPoint</vt:lpstr>
      <vt:lpstr>Русский язык под редакцией С.В. Иванова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ФОРМИРОВАНИИ НАВЫКА ГРАМОТНОГО ПИСЬМА УЧАСТВУЮТ:</vt:lpstr>
      <vt:lpstr>ТРАДИЦИОННЫЕ  УПРАЖНЕНИЯ</vt:lpstr>
      <vt:lpstr>Презентация PowerPoint</vt:lpstr>
      <vt:lpstr>РАЗВИТИЕ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 1-4 кл. под ред. С.В. Иванова</vt:lpstr>
      <vt:lpstr>Презентация PowerPoint</vt:lpstr>
      <vt:lpstr>Презентация PowerPoint</vt:lpstr>
      <vt:lpstr>Российская академия наук Институт русского языка им. В. В. Виноградова   </vt:lpstr>
      <vt:lpstr>Презентация PowerPoint</vt:lpstr>
      <vt:lpstr>Презентация PowerPoint</vt:lpstr>
      <vt:lpstr>Словари XXI века:  настольные словари</vt:lpstr>
      <vt:lpstr>Словари XXI века: фундаментальные и лингвострановедческие словари</vt:lpstr>
      <vt:lpstr>Словари XXI века: для интеллектуальных гурманов</vt:lpstr>
      <vt:lpstr>Презентация PowerPoint</vt:lpstr>
      <vt:lpstr>РЕСУРСЫ (ЛИНГВИСТИКА)</vt:lpstr>
      <vt:lpstr>РЕСУРСЫ (МЕТОДИКА)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предмет «Русский язык» реализует основную цель обучения: </dc:title>
  <dc:creator>Дом</dc:creator>
  <cp:lastModifiedBy>User</cp:lastModifiedBy>
  <cp:revision>30</cp:revision>
  <dcterms:created xsi:type="dcterms:W3CDTF">2018-04-08T14:47:52Z</dcterms:created>
  <dcterms:modified xsi:type="dcterms:W3CDTF">2018-04-24T07:01:52Z</dcterms:modified>
</cp:coreProperties>
</file>